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Consolas" panose="020B0609020204030204" pitchFamily="49" charset="0"/>
      <p:regular r:id="rId14"/>
      <p:bold r:id="rId15"/>
      <p:italic r:id="rId16"/>
      <p:boldItalic r:id="rId17"/>
    </p:embeddedFont>
    <p:embeddedFont>
      <p:font typeface="DM Sans" pitchFamily="2" charset="0"/>
      <p:regular r:id="rId18"/>
      <p:bold r:id="rId19"/>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5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298734"/>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Gestión de Proveedores y Productos</a:t>
            </a:r>
            <a:endParaRPr lang="en-US" sz="6150" dirty="0"/>
          </a:p>
        </p:txBody>
      </p:sp>
      <p:sp>
        <p:nvSpPr>
          <p:cNvPr id="4" name="Text 1"/>
          <p:cNvSpPr/>
          <p:nvPr/>
        </p:nvSpPr>
        <p:spPr>
          <a:xfrm>
            <a:off x="758309" y="4574381"/>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En este tutorial, exploraremos la relación Uno a Muchos, una estructura fundamental en el desarrollo de bases de datos. Esta relación permite conectar un registro en una tabla con múltiples registros en otra tabla. La comprensión de esta relación es esencial para crear sistemas de gestión de datos eficientes y escalables.</a:t>
            </a:r>
            <a:endParaRPr lang="en-US" sz="1700" dirty="0"/>
          </a:p>
        </p:txBody>
      </p:sp>
      <p:sp>
        <p:nvSpPr>
          <p:cNvPr id="8" name="Rectángulo 7">
            <a:extLst>
              <a:ext uri="{FF2B5EF4-FFF2-40B4-BE49-F238E27FC236}">
                <a16:creationId xmlns:a16="http://schemas.microsoft.com/office/drawing/2014/main" id="{0C521F11-30B1-69B1-4C8A-71052AB5B493}"/>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55796"/>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Conclusión</a:t>
            </a:r>
            <a:endParaRPr lang="en-US" sz="4450" dirty="0"/>
          </a:p>
        </p:txBody>
      </p:sp>
      <p:sp>
        <p:nvSpPr>
          <p:cNvPr id="4" name="Text 1"/>
          <p:cNvSpPr/>
          <p:nvPr/>
        </p:nvSpPr>
        <p:spPr>
          <a:xfrm>
            <a:off x="6244709" y="3593425"/>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La relación Uno a Muchos es una herramienta fundamental para modelar relaciones de datos en aplicaciones reales. Esta estructura permite crear sistemas de gestión de datos eficientes y escalables, simplificando la organización y el acceso a la información. Al comprender y aplicar correctamente esta relación, los desarrolladores pueden crear sistemas de gestión de datos robustos y fáciles de usar.</a:t>
            </a:r>
            <a:endParaRPr lang="en-US" sz="1700" dirty="0"/>
          </a:p>
        </p:txBody>
      </p:sp>
      <p:sp>
        <p:nvSpPr>
          <p:cNvPr id="5" name="Rectángulo 4">
            <a:extLst>
              <a:ext uri="{FF2B5EF4-FFF2-40B4-BE49-F238E27FC236}">
                <a16:creationId xmlns:a16="http://schemas.microsoft.com/office/drawing/2014/main" id="{F459DB89-2B00-93F8-0560-71EFFB9ADC45}"/>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9136"/>
          </a:xfrm>
          <a:prstGeom prst="rect">
            <a:avLst/>
          </a:prstGeom>
        </p:spPr>
      </p:pic>
      <p:sp>
        <p:nvSpPr>
          <p:cNvPr id="3" name="Text 0"/>
          <p:cNvSpPr/>
          <p:nvPr/>
        </p:nvSpPr>
        <p:spPr>
          <a:xfrm>
            <a:off x="730568" y="3350062"/>
            <a:ext cx="5493068" cy="686633"/>
          </a:xfrm>
          <a:prstGeom prst="rect">
            <a:avLst/>
          </a:prstGeom>
          <a:noFill/>
          <a:ln/>
        </p:spPr>
        <p:txBody>
          <a:bodyPr wrap="none" lIns="0" tIns="0" rIns="0" bIns="0" rtlCol="0" anchor="t"/>
          <a:lstStyle/>
          <a:p>
            <a:pPr marL="0" indent="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Introducción</a:t>
            </a:r>
            <a:endParaRPr lang="en-US" sz="4300" dirty="0"/>
          </a:p>
        </p:txBody>
      </p:sp>
      <p:sp>
        <p:nvSpPr>
          <p:cNvPr id="4" name="Text 1"/>
          <p:cNvSpPr/>
          <p:nvPr/>
        </p:nvSpPr>
        <p:spPr>
          <a:xfrm>
            <a:off x="730568" y="4349710"/>
            <a:ext cx="13169265" cy="667703"/>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La relación Uno a Muchos es un concepto esencial en el diseño de bases de datos que permite modelar relaciones entre diferentes entidades. Imagine un sistema para gestionar proveedores y productos, donde un proveedor puede ofrecer varios productos.</a:t>
            </a:r>
            <a:endParaRPr lang="en-US" sz="1600" dirty="0"/>
          </a:p>
        </p:txBody>
      </p:sp>
      <p:sp>
        <p:nvSpPr>
          <p:cNvPr id="5" name="Shape 2"/>
          <p:cNvSpPr/>
          <p:nvPr/>
        </p:nvSpPr>
        <p:spPr>
          <a:xfrm>
            <a:off x="730568" y="5252204"/>
            <a:ext cx="6480334" cy="2236470"/>
          </a:xfrm>
          <a:prstGeom prst="roundRect">
            <a:avLst>
              <a:gd name="adj" fmla="val 3920"/>
            </a:avLst>
          </a:prstGeom>
          <a:solidFill>
            <a:srgbClr val="740B0B"/>
          </a:solidFill>
          <a:ln w="7620">
            <a:solidFill>
              <a:srgbClr val="8D2424"/>
            </a:solidFill>
            <a:prstDash val="solid"/>
          </a:ln>
        </p:spPr>
        <p:txBody>
          <a:bodyPr/>
          <a:lstStyle/>
          <a:p>
            <a:endParaRPr lang="es-CO"/>
          </a:p>
        </p:txBody>
      </p:sp>
      <p:sp>
        <p:nvSpPr>
          <p:cNvPr id="6" name="Text 3"/>
          <p:cNvSpPr/>
          <p:nvPr/>
        </p:nvSpPr>
        <p:spPr>
          <a:xfrm>
            <a:off x="946904" y="5468541"/>
            <a:ext cx="2746534" cy="343257"/>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Ejemplo</a:t>
            </a:r>
            <a:endParaRPr lang="en-US" sz="2150" dirty="0"/>
          </a:p>
        </p:txBody>
      </p:sp>
      <p:sp>
        <p:nvSpPr>
          <p:cNvPr id="7" name="Text 4"/>
          <p:cNvSpPr/>
          <p:nvPr/>
        </p:nvSpPr>
        <p:spPr>
          <a:xfrm>
            <a:off x="946904" y="5936933"/>
            <a:ext cx="6047661" cy="667703"/>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En un sistema de e-commerce, un proveedor como Amazon podría ofrecer miles de productos diferentes.</a:t>
            </a:r>
            <a:endParaRPr lang="en-US" sz="1600" dirty="0"/>
          </a:p>
        </p:txBody>
      </p:sp>
      <p:sp>
        <p:nvSpPr>
          <p:cNvPr id="8" name="Shape 5"/>
          <p:cNvSpPr/>
          <p:nvPr/>
        </p:nvSpPr>
        <p:spPr>
          <a:xfrm>
            <a:off x="7419618" y="5252204"/>
            <a:ext cx="6480334" cy="2236470"/>
          </a:xfrm>
          <a:prstGeom prst="roundRect">
            <a:avLst>
              <a:gd name="adj" fmla="val 3920"/>
            </a:avLst>
          </a:prstGeom>
          <a:solidFill>
            <a:srgbClr val="740B0B"/>
          </a:solidFill>
          <a:ln w="7620">
            <a:solidFill>
              <a:srgbClr val="8D2424"/>
            </a:solidFill>
            <a:prstDash val="solid"/>
          </a:ln>
        </p:spPr>
        <p:txBody>
          <a:bodyPr/>
          <a:lstStyle/>
          <a:p>
            <a:endParaRPr lang="es-CO"/>
          </a:p>
        </p:txBody>
      </p:sp>
      <p:sp>
        <p:nvSpPr>
          <p:cNvPr id="9" name="Text 6"/>
          <p:cNvSpPr/>
          <p:nvPr/>
        </p:nvSpPr>
        <p:spPr>
          <a:xfrm>
            <a:off x="7635954" y="5468541"/>
            <a:ext cx="2746534" cy="343257"/>
          </a:xfrm>
          <a:prstGeom prst="rect">
            <a:avLst/>
          </a:prstGeom>
          <a:noFill/>
          <a:ln/>
        </p:spPr>
        <p:txBody>
          <a:bodyPr wrap="non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Relación</a:t>
            </a:r>
            <a:endParaRPr lang="en-US" sz="2150" dirty="0"/>
          </a:p>
        </p:txBody>
      </p:sp>
      <p:sp>
        <p:nvSpPr>
          <p:cNvPr id="10" name="Text 7"/>
          <p:cNvSpPr/>
          <p:nvPr/>
        </p:nvSpPr>
        <p:spPr>
          <a:xfrm>
            <a:off x="7635954" y="5936933"/>
            <a:ext cx="6047661" cy="1335405"/>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En este caso, existe una relación Uno a Muchos entre el proveedor (Amazon) y los productos que ofrece. Un proveedor puede tener muchos productos, pero un producto solo puede estar asociado a un único proveedor.</a:t>
            </a:r>
            <a:endParaRPr lang="en-US" sz="1600" dirty="0"/>
          </a:p>
        </p:txBody>
      </p:sp>
      <p:sp>
        <p:nvSpPr>
          <p:cNvPr id="11" name="Flecha: hacia la izquierda 10">
            <a:extLst>
              <a:ext uri="{FF2B5EF4-FFF2-40B4-BE49-F238E27FC236}">
                <a16:creationId xmlns:a16="http://schemas.microsoft.com/office/drawing/2014/main" id="{98234F6A-F7F7-0662-D0A9-D901F017AA0A}"/>
              </a:ext>
            </a:extLst>
          </p:cNvPr>
          <p:cNvSpPr/>
          <p:nvPr/>
        </p:nvSpPr>
        <p:spPr>
          <a:xfrm>
            <a:off x="12623180" y="7623215"/>
            <a:ext cx="2007220" cy="66770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1569440-E3D9-F8DC-A634-2D75F5772280}"/>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DF1CBE07-66C5-258A-889D-D2CEBCA44756}"/>
              </a:ext>
            </a:extLst>
          </p:cNvPr>
          <p:cNvSpPr/>
          <p:nvPr/>
        </p:nvSpPr>
        <p:spPr>
          <a:xfrm>
            <a:off x="-104298" y="7613809"/>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67113"/>
            <a:ext cx="6803827"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Estructura de Datos</a:t>
            </a:r>
            <a:endParaRPr lang="en-US" sz="4450" dirty="0"/>
          </a:p>
        </p:txBody>
      </p:sp>
      <p:sp>
        <p:nvSpPr>
          <p:cNvPr id="4" name="Text 1"/>
          <p:cNvSpPr/>
          <p:nvPr/>
        </p:nvSpPr>
        <p:spPr>
          <a:xfrm>
            <a:off x="758309" y="2704743"/>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Para modelar esta relación en una base de datos, necesitamos definir dos tablas: Proveedor y Producto. Estas tablas contienen los datos relevantes para cada entidad.</a:t>
            </a:r>
            <a:endParaRPr lang="en-US" sz="1700" dirty="0"/>
          </a:p>
        </p:txBody>
      </p:sp>
      <p:sp>
        <p:nvSpPr>
          <p:cNvPr id="5" name="Shape 2"/>
          <p:cNvSpPr/>
          <p:nvPr/>
        </p:nvSpPr>
        <p:spPr>
          <a:xfrm>
            <a:off x="758309" y="3988594"/>
            <a:ext cx="7627382" cy="2573893"/>
          </a:xfrm>
          <a:prstGeom prst="roundRect">
            <a:avLst>
              <a:gd name="adj" fmla="val 3535"/>
            </a:avLst>
          </a:prstGeom>
          <a:noFill/>
          <a:ln w="7620">
            <a:solidFill>
              <a:srgbClr val="FFFFFF">
                <a:alpha val="24000"/>
              </a:srgbClr>
            </a:solidFill>
            <a:prstDash val="solid"/>
          </a:ln>
        </p:spPr>
        <p:txBody>
          <a:bodyPr/>
          <a:lstStyle/>
          <a:p>
            <a:endParaRPr lang="es-CO"/>
          </a:p>
        </p:txBody>
      </p:sp>
      <p:sp>
        <p:nvSpPr>
          <p:cNvPr id="6" name="Shape 3"/>
          <p:cNvSpPr/>
          <p:nvPr/>
        </p:nvSpPr>
        <p:spPr>
          <a:xfrm>
            <a:off x="765929" y="3996214"/>
            <a:ext cx="7612142" cy="621744"/>
          </a:xfrm>
          <a:prstGeom prst="rect">
            <a:avLst/>
          </a:prstGeom>
          <a:solidFill>
            <a:srgbClr val="FFFFFF">
              <a:alpha val="4000"/>
            </a:srgbClr>
          </a:solidFill>
          <a:ln/>
        </p:spPr>
        <p:txBody>
          <a:bodyPr/>
          <a:lstStyle/>
          <a:p>
            <a:endParaRPr lang="es-CO"/>
          </a:p>
        </p:txBody>
      </p:sp>
      <p:sp>
        <p:nvSpPr>
          <p:cNvPr id="7" name="Text 4"/>
          <p:cNvSpPr/>
          <p:nvPr/>
        </p:nvSpPr>
        <p:spPr>
          <a:xfrm>
            <a:off x="982504" y="413373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Tabla</a:t>
            </a:r>
            <a:endParaRPr lang="en-US" sz="1700" dirty="0"/>
          </a:p>
        </p:txBody>
      </p:sp>
      <p:sp>
        <p:nvSpPr>
          <p:cNvPr id="8" name="Text 5"/>
          <p:cNvSpPr/>
          <p:nvPr/>
        </p:nvSpPr>
        <p:spPr>
          <a:xfrm>
            <a:off x="4792385" y="413373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Atributos</a:t>
            </a:r>
            <a:endParaRPr lang="en-US" sz="1700" dirty="0"/>
          </a:p>
        </p:txBody>
      </p:sp>
      <p:sp>
        <p:nvSpPr>
          <p:cNvPr id="9" name="Shape 6"/>
          <p:cNvSpPr/>
          <p:nvPr/>
        </p:nvSpPr>
        <p:spPr>
          <a:xfrm>
            <a:off x="765929" y="4617958"/>
            <a:ext cx="7612142" cy="968454"/>
          </a:xfrm>
          <a:prstGeom prst="rect">
            <a:avLst/>
          </a:prstGeom>
          <a:solidFill>
            <a:srgbClr val="000000">
              <a:alpha val="4000"/>
            </a:srgbClr>
          </a:solidFill>
          <a:ln/>
        </p:spPr>
        <p:txBody>
          <a:bodyPr/>
          <a:lstStyle/>
          <a:p>
            <a:endParaRPr lang="es-CO"/>
          </a:p>
        </p:txBody>
      </p:sp>
      <p:sp>
        <p:nvSpPr>
          <p:cNvPr id="10" name="Text 7"/>
          <p:cNvSpPr/>
          <p:nvPr/>
        </p:nvSpPr>
        <p:spPr>
          <a:xfrm>
            <a:off x="982504" y="475547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Proveedor</a:t>
            </a:r>
            <a:endParaRPr lang="en-US" sz="1700" dirty="0"/>
          </a:p>
        </p:txBody>
      </p:sp>
      <p:sp>
        <p:nvSpPr>
          <p:cNvPr id="11" name="Text 8"/>
          <p:cNvSpPr/>
          <p:nvPr/>
        </p:nvSpPr>
        <p:spPr>
          <a:xfrm>
            <a:off x="4792385" y="4755475"/>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nombre, contacto, productos (ID de Productos)</a:t>
            </a:r>
            <a:endParaRPr lang="en-US" sz="1700" dirty="0"/>
          </a:p>
        </p:txBody>
      </p:sp>
      <p:sp>
        <p:nvSpPr>
          <p:cNvPr id="12" name="Shape 9"/>
          <p:cNvSpPr/>
          <p:nvPr/>
        </p:nvSpPr>
        <p:spPr>
          <a:xfrm>
            <a:off x="765929" y="5586413"/>
            <a:ext cx="7612142" cy="968454"/>
          </a:xfrm>
          <a:prstGeom prst="rect">
            <a:avLst/>
          </a:prstGeom>
          <a:solidFill>
            <a:srgbClr val="FFFFFF">
              <a:alpha val="4000"/>
            </a:srgbClr>
          </a:solidFill>
          <a:ln/>
        </p:spPr>
        <p:txBody>
          <a:bodyPr/>
          <a:lstStyle/>
          <a:p>
            <a:endParaRPr lang="es-CO"/>
          </a:p>
        </p:txBody>
      </p:sp>
      <p:sp>
        <p:nvSpPr>
          <p:cNvPr id="13" name="Text 10"/>
          <p:cNvSpPr/>
          <p:nvPr/>
        </p:nvSpPr>
        <p:spPr>
          <a:xfrm>
            <a:off x="982504" y="572393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Producto</a:t>
            </a:r>
            <a:endParaRPr lang="en-US" sz="1700" dirty="0"/>
          </a:p>
        </p:txBody>
      </p:sp>
      <p:sp>
        <p:nvSpPr>
          <p:cNvPr id="14" name="Text 11"/>
          <p:cNvSpPr/>
          <p:nvPr/>
        </p:nvSpPr>
        <p:spPr>
          <a:xfrm>
            <a:off x="4792385" y="5723930"/>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nombre, precio, proveedor (ID del Proveedor)</a:t>
            </a:r>
            <a:endParaRPr lang="en-US" sz="1700" dirty="0"/>
          </a:p>
        </p:txBody>
      </p:sp>
      <p:sp>
        <p:nvSpPr>
          <p:cNvPr id="15" name="Rectángulo 14">
            <a:extLst>
              <a:ext uri="{FF2B5EF4-FFF2-40B4-BE49-F238E27FC236}">
                <a16:creationId xmlns:a16="http://schemas.microsoft.com/office/drawing/2014/main" id="{698D96C5-E4F0-95E1-BE79-0249ED8A8EB3}"/>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898" y="753428"/>
            <a:ext cx="7655004" cy="1399461"/>
          </a:xfrm>
          <a:prstGeom prst="rect">
            <a:avLst/>
          </a:prstGeom>
          <a:noFill/>
          <a:ln/>
        </p:spPr>
        <p:txBody>
          <a:bodyPr wrap="square" lIns="0" tIns="0" rIns="0" bIns="0" rtlCol="0" anchor="t"/>
          <a:lstStyle/>
          <a:p>
            <a:pPr marL="0" indent="0">
              <a:lnSpc>
                <a:spcPts val="5500"/>
              </a:lnSpc>
              <a:buNone/>
            </a:pPr>
            <a:r>
              <a:rPr lang="en-US" sz="4400" dirty="0">
                <a:solidFill>
                  <a:srgbClr val="FAEBEB"/>
                </a:solidFill>
                <a:latin typeface="Dela Gothic One" pitchFamily="34" charset="0"/>
                <a:ea typeface="Dela Gothic One" pitchFamily="34" charset="-122"/>
                <a:cs typeface="Dela Gothic One" pitchFamily="34" charset="-120"/>
              </a:rPr>
              <a:t>Visualización de la Relación</a:t>
            </a:r>
            <a:endParaRPr lang="en-US" sz="4400" dirty="0"/>
          </a:p>
        </p:txBody>
      </p:sp>
      <p:sp>
        <p:nvSpPr>
          <p:cNvPr id="4" name="Text 1"/>
          <p:cNvSpPr/>
          <p:nvPr/>
        </p:nvSpPr>
        <p:spPr>
          <a:xfrm>
            <a:off x="6230898" y="2471857"/>
            <a:ext cx="7655004" cy="1361599"/>
          </a:xfrm>
          <a:prstGeom prst="rect">
            <a:avLst/>
          </a:prstGeom>
          <a:noFill/>
          <a:ln/>
        </p:spPr>
        <p:txBody>
          <a:bodyPr wrap="square" lIns="0" tIns="0" rIns="0" bIns="0" rtlCol="0" anchor="t"/>
          <a:lstStyle/>
          <a:p>
            <a:pPr marL="0" indent="0">
              <a:lnSpc>
                <a:spcPts val="2650"/>
              </a:lnSpc>
              <a:buNone/>
            </a:pPr>
            <a:r>
              <a:rPr lang="en-US" sz="1650" dirty="0">
                <a:solidFill>
                  <a:srgbClr val="FFE5E5"/>
                </a:solidFill>
                <a:latin typeface="DM Sans" pitchFamily="34" charset="0"/>
                <a:ea typeface="DM Sans" pitchFamily="34" charset="-122"/>
                <a:cs typeface="DM Sans" pitchFamily="34" charset="-120"/>
              </a:rPr>
              <a:t>Podemos visualizar la relación Uno a Muchos utilizando un diagrama de relación. Este diagrama representa la conexión entre las dos tablas, mostrando claramente cómo un proveedor puede tener múltiples productos, mientras que un producto solo puede estar asociado a un proveedor.</a:t>
            </a:r>
            <a:endParaRPr lang="en-US" sz="1650" dirty="0"/>
          </a:p>
        </p:txBody>
      </p:sp>
      <p:pic>
        <p:nvPicPr>
          <p:cNvPr id="5" name="Image 1" descr="preencoded.png"/>
          <p:cNvPicPr>
            <a:picLocks noChangeAspect="1"/>
          </p:cNvPicPr>
          <p:nvPr/>
        </p:nvPicPr>
        <p:blipFill>
          <a:blip r:embed="rId4"/>
          <a:stretch>
            <a:fillRect/>
          </a:stretch>
        </p:blipFill>
        <p:spPr>
          <a:xfrm>
            <a:off x="6230898" y="4072652"/>
            <a:ext cx="1063585" cy="1701760"/>
          </a:xfrm>
          <a:prstGeom prst="rect">
            <a:avLst/>
          </a:prstGeom>
        </p:spPr>
      </p:pic>
      <p:sp>
        <p:nvSpPr>
          <p:cNvPr id="6" name="Text 2"/>
          <p:cNvSpPr/>
          <p:nvPr/>
        </p:nvSpPr>
        <p:spPr>
          <a:xfrm>
            <a:off x="7613452" y="4285298"/>
            <a:ext cx="2798921" cy="349806"/>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Proveedor</a:t>
            </a:r>
            <a:endParaRPr lang="en-US" sz="2200" dirty="0"/>
          </a:p>
        </p:txBody>
      </p:sp>
      <p:sp>
        <p:nvSpPr>
          <p:cNvPr id="7" name="Text 3"/>
          <p:cNvSpPr/>
          <p:nvPr/>
        </p:nvSpPr>
        <p:spPr>
          <a:xfrm>
            <a:off x="7613452" y="4762619"/>
            <a:ext cx="6272451" cy="340400"/>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(Uno)</a:t>
            </a:r>
            <a:endParaRPr lang="en-US" sz="1650" dirty="0"/>
          </a:p>
        </p:txBody>
      </p:sp>
      <p:pic>
        <p:nvPicPr>
          <p:cNvPr id="8" name="Image 2" descr="preencoded.png"/>
          <p:cNvPicPr>
            <a:picLocks noChangeAspect="1"/>
          </p:cNvPicPr>
          <p:nvPr/>
        </p:nvPicPr>
        <p:blipFill>
          <a:blip r:embed="rId5"/>
          <a:stretch>
            <a:fillRect/>
          </a:stretch>
        </p:blipFill>
        <p:spPr>
          <a:xfrm>
            <a:off x="6230898" y="5774412"/>
            <a:ext cx="1063585" cy="1701760"/>
          </a:xfrm>
          <a:prstGeom prst="rect">
            <a:avLst/>
          </a:prstGeom>
        </p:spPr>
      </p:pic>
      <p:sp>
        <p:nvSpPr>
          <p:cNvPr id="9" name="Text 4"/>
          <p:cNvSpPr/>
          <p:nvPr/>
        </p:nvSpPr>
        <p:spPr>
          <a:xfrm>
            <a:off x="7613452" y="5987058"/>
            <a:ext cx="2798921" cy="349806"/>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Producto</a:t>
            </a:r>
            <a:endParaRPr lang="en-US" sz="2200" dirty="0"/>
          </a:p>
        </p:txBody>
      </p:sp>
      <p:sp>
        <p:nvSpPr>
          <p:cNvPr id="10" name="Text 5"/>
          <p:cNvSpPr/>
          <p:nvPr/>
        </p:nvSpPr>
        <p:spPr>
          <a:xfrm>
            <a:off x="7613452" y="6464379"/>
            <a:ext cx="6272451" cy="340400"/>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(Muchos)</a:t>
            </a:r>
            <a:endParaRPr lang="en-US" sz="1650" dirty="0"/>
          </a:p>
        </p:txBody>
      </p:sp>
      <p:sp>
        <p:nvSpPr>
          <p:cNvPr id="11" name="Flecha: hacia la izquierda 10">
            <a:extLst>
              <a:ext uri="{FF2B5EF4-FFF2-40B4-BE49-F238E27FC236}">
                <a16:creationId xmlns:a16="http://schemas.microsoft.com/office/drawing/2014/main" id="{ECEE8FF0-FD69-317D-05D8-8DEE8A3E48FA}"/>
              </a:ext>
            </a:extLst>
          </p:cNvPr>
          <p:cNvSpPr/>
          <p:nvPr/>
        </p:nvSpPr>
        <p:spPr>
          <a:xfrm>
            <a:off x="12712391" y="7584295"/>
            <a:ext cx="1918009" cy="790269"/>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3BA18C9A-33E4-1A8E-2F70-418A53CC56F4}"/>
              </a:ext>
            </a:extLst>
          </p:cNvPr>
          <p:cNvSpPr/>
          <p:nvPr/>
        </p:nvSpPr>
        <p:spPr>
          <a:xfrm>
            <a:off x="-20717" y="7727795"/>
            <a:ext cx="14630400" cy="52789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1BF83A1-7FA7-B04D-F603-B4A0CB12693A}"/>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774746"/>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Formulario para Crear Proveedor</a:t>
            </a:r>
            <a:endParaRPr lang="en-US" sz="4450" dirty="0"/>
          </a:p>
        </p:txBody>
      </p:sp>
      <p:sp>
        <p:nvSpPr>
          <p:cNvPr id="4" name="Text 1"/>
          <p:cNvSpPr/>
          <p:nvPr/>
        </p:nvSpPr>
        <p:spPr>
          <a:xfrm>
            <a:off x="6244709" y="3525083"/>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Para agregar un nuevo proveedor al sistema, se necesita un formulario que recopile la información esencial del proveedor. Este formulario se puede construir utilizando un framework como React o Vue.js.</a:t>
            </a:r>
            <a:endParaRPr lang="en-US" sz="1700" dirty="0"/>
          </a:p>
        </p:txBody>
      </p:sp>
      <p:sp>
        <p:nvSpPr>
          <p:cNvPr id="5" name="Text 2"/>
          <p:cNvSpPr/>
          <p:nvPr/>
        </p:nvSpPr>
        <p:spPr>
          <a:xfrm>
            <a:off x="6244709" y="4808934"/>
            <a:ext cx="7627382" cy="708660"/>
          </a:xfrm>
          <a:prstGeom prst="rect">
            <a:avLst/>
          </a:prstGeom>
          <a:noFill/>
          <a:ln/>
        </p:spPr>
        <p:txBody>
          <a:bodyPr wrap="square" lIns="0" tIns="0" rIns="0" bIns="0" rtlCol="0" anchor="t"/>
          <a:lstStyle/>
          <a:p>
            <a:pPr marL="0" indent="0">
              <a:lnSpc>
                <a:spcPts val="2700"/>
              </a:lnSpc>
              <a:buNone/>
            </a:pPr>
            <a:r>
              <a:rPr lang="en-US" sz="1700" dirty="0">
                <a:solidFill>
                  <a:srgbClr val="FFE5E5"/>
                </a:solidFill>
                <a:highlight>
                  <a:srgbClr val="460707"/>
                </a:highlight>
                <a:latin typeface="Consolas" pitchFamily="34" charset="0"/>
                <a:ea typeface="Consolas" pitchFamily="34" charset="-122"/>
                <a:cs typeface="Consolas" pitchFamily="34" charset="-120"/>
              </a:rPr>
              <a:t> const ProveedorForm = () =&gt; { // Estados para nombre y contacto // Manejo de envío y creación de proveedor };</a:t>
            </a:r>
            <a:endParaRPr lang="en-US" sz="1700" dirty="0"/>
          </a:p>
        </p:txBody>
      </p:sp>
      <p:sp>
        <p:nvSpPr>
          <p:cNvPr id="6" name="Text 3"/>
          <p:cNvSpPr/>
          <p:nvPr/>
        </p:nvSpPr>
        <p:spPr>
          <a:xfrm>
            <a:off x="6244709" y="5761315"/>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El formulario captura los datos del proveedor y los envía al backend para su almacenamiento en la base de datos.</a:t>
            </a:r>
            <a:endParaRPr lang="en-US" sz="1700" dirty="0"/>
          </a:p>
        </p:txBody>
      </p:sp>
      <p:sp>
        <p:nvSpPr>
          <p:cNvPr id="7" name="Rectángulo 6">
            <a:extLst>
              <a:ext uri="{FF2B5EF4-FFF2-40B4-BE49-F238E27FC236}">
                <a16:creationId xmlns:a16="http://schemas.microsoft.com/office/drawing/2014/main" id="{CAFEF3D6-F671-0691-7C9E-BB510B192936}"/>
              </a:ext>
            </a:extLst>
          </p:cNvPr>
          <p:cNvSpPr/>
          <p:nvPr/>
        </p:nvSpPr>
        <p:spPr>
          <a:xfrm>
            <a:off x="0" y="7660888"/>
            <a:ext cx="14630400" cy="5687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A8FD0DF6-11F1-EFEE-AE7A-0995652D057D}"/>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32880"/>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Relación al Crear Productos</a:t>
            </a:r>
            <a:endParaRPr lang="en-US" sz="4450" dirty="0"/>
          </a:p>
        </p:txBody>
      </p:sp>
      <p:sp>
        <p:nvSpPr>
          <p:cNvPr id="4" name="Text 1"/>
          <p:cNvSpPr/>
          <p:nvPr/>
        </p:nvSpPr>
        <p:spPr>
          <a:xfrm>
            <a:off x="758309" y="2883218"/>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Al crear un nuevo producto, es necesario vincularlo al proveedor adecuado. Esto se logra mediante una referencia al ID del proveedor en el registro del producto.</a:t>
            </a:r>
            <a:endParaRPr lang="en-US" sz="1700" dirty="0"/>
          </a:p>
        </p:txBody>
      </p:sp>
      <p:sp>
        <p:nvSpPr>
          <p:cNvPr id="5" name="Text 2"/>
          <p:cNvSpPr/>
          <p:nvPr/>
        </p:nvSpPr>
        <p:spPr>
          <a:xfrm>
            <a:off x="758309" y="4167068"/>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El código del backend para crear un nuevo producto podría verse de la siguiente manera:</a:t>
            </a:r>
            <a:endParaRPr lang="en-US" sz="1700" dirty="0"/>
          </a:p>
        </p:txBody>
      </p:sp>
      <p:sp>
        <p:nvSpPr>
          <p:cNvPr id="6" name="Text 3"/>
          <p:cNvSpPr/>
          <p:nvPr/>
        </p:nvSpPr>
        <p:spPr>
          <a:xfrm>
            <a:off x="758309" y="5104209"/>
            <a:ext cx="7627382" cy="708660"/>
          </a:xfrm>
          <a:prstGeom prst="rect">
            <a:avLst/>
          </a:prstGeom>
          <a:noFill/>
          <a:ln/>
        </p:spPr>
        <p:txBody>
          <a:bodyPr wrap="square" lIns="0" tIns="0" rIns="0" bIns="0" rtlCol="0" anchor="t"/>
          <a:lstStyle/>
          <a:p>
            <a:pPr marL="0" indent="0">
              <a:lnSpc>
                <a:spcPts val="2700"/>
              </a:lnSpc>
              <a:buNone/>
            </a:pPr>
            <a:r>
              <a:rPr lang="en-US" sz="1700" dirty="0">
                <a:solidFill>
                  <a:srgbClr val="FFE5E5"/>
                </a:solidFill>
                <a:highlight>
                  <a:srgbClr val="460707"/>
                </a:highlight>
                <a:latin typeface="Consolas" pitchFamily="34" charset="0"/>
                <a:ea typeface="Consolas" pitchFamily="34" charset="-122"/>
                <a:cs typeface="Consolas" pitchFamily="34" charset="-120"/>
              </a:rPr>
              <a:t> const nuevoProducto = new Producto({ nombre, precio, proveedor: proveedorId });</a:t>
            </a:r>
            <a:endParaRPr lang="en-US" sz="1700" dirty="0"/>
          </a:p>
        </p:txBody>
      </p:sp>
      <p:sp>
        <p:nvSpPr>
          <p:cNvPr id="7" name="Text 4"/>
          <p:cNvSpPr/>
          <p:nvPr/>
        </p:nvSpPr>
        <p:spPr>
          <a:xfrm>
            <a:off x="758309" y="6056590"/>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Esta línea de código crea un nuevo objeto Producto y le asigna el ID del proveedor correspondiente. La base de datos almacena esta referencia, asegurando que el producto se asocia correctamente al proveedor.</a:t>
            </a:r>
            <a:endParaRPr lang="en-US" sz="1700" dirty="0"/>
          </a:p>
        </p:txBody>
      </p:sp>
      <p:sp>
        <p:nvSpPr>
          <p:cNvPr id="8" name="Rectángulo 7">
            <a:extLst>
              <a:ext uri="{FF2B5EF4-FFF2-40B4-BE49-F238E27FC236}">
                <a16:creationId xmlns:a16="http://schemas.microsoft.com/office/drawing/2014/main" id="{2D521AC2-C601-CFD0-9542-8CF7D1F13E90}"/>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35656"/>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Visualización de Productos</a:t>
            </a:r>
            <a:endParaRPr lang="en-US" sz="4450" dirty="0"/>
          </a:p>
        </p:txBody>
      </p:sp>
      <p:sp>
        <p:nvSpPr>
          <p:cNvPr id="4" name="Text 1"/>
          <p:cNvSpPr/>
          <p:nvPr/>
        </p:nvSpPr>
        <p:spPr>
          <a:xfrm>
            <a:off x="758309" y="3185993"/>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Al mostrar una lista de productos, es importante incluir la información relevante del proveedor asociado. Esto permite a los usuarios ver la procedencia de cada producto y comprender mejor su origen.</a:t>
            </a:r>
            <a:endParaRPr lang="en-US" sz="1700" dirty="0"/>
          </a:p>
        </p:txBody>
      </p:sp>
      <p:sp>
        <p:nvSpPr>
          <p:cNvPr id="5" name="Text 2"/>
          <p:cNvSpPr/>
          <p:nvPr/>
        </p:nvSpPr>
        <p:spPr>
          <a:xfrm>
            <a:off x="758309" y="44698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Para obtener la información de los productos y sus proveedores, se puede utilizar una consulta que recupera todos los productos y sus relaciones con los proveedores.</a:t>
            </a:r>
            <a:endParaRPr lang="en-US" sz="1700" dirty="0"/>
          </a:p>
        </p:txBody>
      </p:sp>
      <p:sp>
        <p:nvSpPr>
          <p:cNvPr id="6" name="Text 3"/>
          <p:cNvSpPr/>
          <p:nvPr/>
        </p:nvSpPr>
        <p:spPr>
          <a:xfrm>
            <a:off x="758309" y="5753695"/>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El frontend puede entonces mostrar la información de manera organizada, presentando el nombre del producto, su precio y el nombre del proveedor correspondiente.</a:t>
            </a:r>
            <a:endParaRPr lang="en-US" sz="1700" dirty="0"/>
          </a:p>
        </p:txBody>
      </p:sp>
      <p:sp>
        <p:nvSpPr>
          <p:cNvPr id="7" name="Rectángulo 6">
            <a:extLst>
              <a:ext uri="{FF2B5EF4-FFF2-40B4-BE49-F238E27FC236}">
                <a16:creationId xmlns:a16="http://schemas.microsoft.com/office/drawing/2014/main" id="{22ABDD28-C475-B000-659C-6A9EB81E297E}"/>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848201"/>
            <a:ext cx="10766941"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CRUD en Relación Uno a Muchos</a:t>
            </a:r>
            <a:endParaRPr lang="en-US" sz="4450" dirty="0"/>
          </a:p>
        </p:txBody>
      </p:sp>
      <p:sp>
        <p:nvSpPr>
          <p:cNvPr id="3" name="Text 1"/>
          <p:cNvSpPr/>
          <p:nvPr/>
        </p:nvSpPr>
        <p:spPr>
          <a:xfrm>
            <a:off x="758309" y="1994178"/>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Las operaciones CRUD (Create, Read, Update, Delete) se aplican también a la relación Uno a Muchos. Cada operación tiene un impacto específico en la relación.</a:t>
            </a:r>
            <a:endParaRPr lang="en-US" sz="1700" dirty="0"/>
          </a:p>
        </p:txBody>
      </p:sp>
      <p:sp>
        <p:nvSpPr>
          <p:cNvPr id="4" name="Shape 2"/>
          <p:cNvSpPr/>
          <p:nvPr/>
        </p:nvSpPr>
        <p:spPr>
          <a:xfrm>
            <a:off x="758309" y="3175040"/>
            <a:ext cx="487442" cy="487442"/>
          </a:xfrm>
          <a:prstGeom prst="roundRect">
            <a:avLst>
              <a:gd name="adj" fmla="val 18669"/>
            </a:avLst>
          </a:prstGeom>
          <a:solidFill>
            <a:srgbClr val="740B0B"/>
          </a:solidFill>
          <a:ln w="7620">
            <a:solidFill>
              <a:srgbClr val="8D2424"/>
            </a:solidFill>
            <a:prstDash val="solid"/>
          </a:ln>
        </p:spPr>
        <p:txBody>
          <a:bodyPr/>
          <a:lstStyle/>
          <a:p>
            <a:endParaRPr lang="es-CO"/>
          </a:p>
        </p:txBody>
      </p:sp>
      <p:sp>
        <p:nvSpPr>
          <p:cNvPr id="5" name="Text 3"/>
          <p:cNvSpPr/>
          <p:nvPr/>
        </p:nvSpPr>
        <p:spPr>
          <a:xfrm>
            <a:off x="901422" y="3247668"/>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4"/>
          <p:cNvSpPr/>
          <p:nvPr/>
        </p:nvSpPr>
        <p:spPr>
          <a:xfrm>
            <a:off x="1462326" y="3175040"/>
            <a:ext cx="2853214"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Crear Proveedor</a:t>
            </a:r>
            <a:endParaRPr lang="en-US" sz="2200" dirty="0"/>
          </a:p>
        </p:txBody>
      </p:sp>
      <p:sp>
        <p:nvSpPr>
          <p:cNvPr id="7" name="Text 5"/>
          <p:cNvSpPr/>
          <p:nvPr/>
        </p:nvSpPr>
        <p:spPr>
          <a:xfrm>
            <a:off x="1462326" y="3661172"/>
            <a:ext cx="5744647"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Se utiliza la función createProveedor para agregar un nuevo proveedor a la base de datos.</a:t>
            </a:r>
            <a:endParaRPr lang="en-US" sz="1700" dirty="0"/>
          </a:p>
        </p:txBody>
      </p:sp>
      <p:sp>
        <p:nvSpPr>
          <p:cNvPr id="8" name="Shape 6"/>
          <p:cNvSpPr/>
          <p:nvPr/>
        </p:nvSpPr>
        <p:spPr>
          <a:xfrm>
            <a:off x="7423547" y="3175040"/>
            <a:ext cx="487442" cy="487442"/>
          </a:xfrm>
          <a:prstGeom prst="roundRect">
            <a:avLst>
              <a:gd name="adj" fmla="val 18669"/>
            </a:avLst>
          </a:prstGeom>
          <a:solidFill>
            <a:srgbClr val="740B0B"/>
          </a:solidFill>
          <a:ln w="7620">
            <a:solidFill>
              <a:srgbClr val="8D2424"/>
            </a:solidFill>
            <a:prstDash val="solid"/>
          </a:ln>
        </p:spPr>
        <p:txBody>
          <a:bodyPr/>
          <a:lstStyle/>
          <a:p>
            <a:endParaRPr lang="es-CO"/>
          </a:p>
        </p:txBody>
      </p:sp>
      <p:sp>
        <p:nvSpPr>
          <p:cNvPr id="9" name="Text 7"/>
          <p:cNvSpPr/>
          <p:nvPr/>
        </p:nvSpPr>
        <p:spPr>
          <a:xfrm>
            <a:off x="7524393" y="3247668"/>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8"/>
          <p:cNvSpPr/>
          <p:nvPr/>
        </p:nvSpPr>
        <p:spPr>
          <a:xfrm>
            <a:off x="8127563" y="3175040"/>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Leer Productos</a:t>
            </a:r>
            <a:endParaRPr lang="en-US" sz="2200" dirty="0"/>
          </a:p>
        </p:txBody>
      </p:sp>
      <p:sp>
        <p:nvSpPr>
          <p:cNvPr id="11" name="Text 9"/>
          <p:cNvSpPr/>
          <p:nvPr/>
        </p:nvSpPr>
        <p:spPr>
          <a:xfrm>
            <a:off x="8127563" y="3661172"/>
            <a:ext cx="5744647"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Se utiliza la función getProductos para obtener la información de todos los productos, incluyendo los datos del proveedor asociado.</a:t>
            </a:r>
            <a:endParaRPr lang="en-US" sz="1700" dirty="0"/>
          </a:p>
        </p:txBody>
      </p:sp>
      <p:sp>
        <p:nvSpPr>
          <p:cNvPr id="12" name="Shape 10"/>
          <p:cNvSpPr/>
          <p:nvPr/>
        </p:nvSpPr>
        <p:spPr>
          <a:xfrm>
            <a:off x="758309" y="5161598"/>
            <a:ext cx="487442" cy="487442"/>
          </a:xfrm>
          <a:prstGeom prst="roundRect">
            <a:avLst>
              <a:gd name="adj" fmla="val 18669"/>
            </a:avLst>
          </a:prstGeom>
          <a:solidFill>
            <a:srgbClr val="740B0B"/>
          </a:solidFill>
          <a:ln w="7620">
            <a:solidFill>
              <a:srgbClr val="8D2424"/>
            </a:solidFill>
            <a:prstDash val="solid"/>
          </a:ln>
        </p:spPr>
        <p:txBody>
          <a:bodyPr/>
          <a:lstStyle/>
          <a:p>
            <a:endParaRPr lang="es-CO"/>
          </a:p>
        </p:txBody>
      </p:sp>
      <p:sp>
        <p:nvSpPr>
          <p:cNvPr id="13" name="Text 11"/>
          <p:cNvSpPr/>
          <p:nvPr/>
        </p:nvSpPr>
        <p:spPr>
          <a:xfrm>
            <a:off x="851297" y="5234226"/>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2"/>
          <p:cNvSpPr/>
          <p:nvPr/>
        </p:nvSpPr>
        <p:spPr>
          <a:xfrm>
            <a:off x="1462326" y="5161598"/>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Actualizar</a:t>
            </a:r>
            <a:endParaRPr lang="en-US" sz="2200" dirty="0"/>
          </a:p>
        </p:txBody>
      </p:sp>
      <p:sp>
        <p:nvSpPr>
          <p:cNvPr id="15" name="Text 13"/>
          <p:cNvSpPr/>
          <p:nvPr/>
        </p:nvSpPr>
        <p:spPr>
          <a:xfrm>
            <a:off x="1462326" y="5647730"/>
            <a:ext cx="5744647"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Se puede actualizar la información del proveedor asociado a un producto. Por ejemplo, se puede cambiar el proveedor de un producto a otro.</a:t>
            </a:r>
            <a:endParaRPr lang="en-US" sz="1700" dirty="0"/>
          </a:p>
        </p:txBody>
      </p:sp>
      <p:sp>
        <p:nvSpPr>
          <p:cNvPr id="16" name="Shape 14"/>
          <p:cNvSpPr/>
          <p:nvPr/>
        </p:nvSpPr>
        <p:spPr>
          <a:xfrm>
            <a:off x="7423547" y="5161598"/>
            <a:ext cx="487442" cy="487442"/>
          </a:xfrm>
          <a:prstGeom prst="roundRect">
            <a:avLst>
              <a:gd name="adj" fmla="val 18669"/>
            </a:avLst>
          </a:prstGeom>
          <a:solidFill>
            <a:srgbClr val="740B0B"/>
          </a:solidFill>
          <a:ln w="7620">
            <a:solidFill>
              <a:srgbClr val="8D2424"/>
            </a:solidFill>
            <a:prstDash val="solid"/>
          </a:ln>
        </p:spPr>
        <p:txBody>
          <a:bodyPr/>
          <a:lstStyle/>
          <a:p>
            <a:endParaRPr lang="es-CO"/>
          </a:p>
        </p:txBody>
      </p:sp>
      <p:sp>
        <p:nvSpPr>
          <p:cNvPr id="17" name="Text 15"/>
          <p:cNvSpPr/>
          <p:nvPr/>
        </p:nvSpPr>
        <p:spPr>
          <a:xfrm>
            <a:off x="7509272" y="5234226"/>
            <a:ext cx="315992"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6"/>
          <p:cNvSpPr/>
          <p:nvPr/>
        </p:nvSpPr>
        <p:spPr>
          <a:xfrm>
            <a:off x="8127563" y="5161598"/>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Eliminar</a:t>
            </a:r>
            <a:endParaRPr lang="en-US" sz="2200" dirty="0"/>
          </a:p>
        </p:txBody>
      </p:sp>
      <p:sp>
        <p:nvSpPr>
          <p:cNvPr id="19" name="Text 17"/>
          <p:cNvSpPr/>
          <p:nvPr/>
        </p:nvSpPr>
        <p:spPr>
          <a:xfrm>
            <a:off x="8127563" y="5647730"/>
            <a:ext cx="5744647"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Al eliminar un proveedor, se debe considerar qué sucede con los productos asociados. Se pueden eliminar los productos asociados, asignarlos a un nuevo proveedor o dejarlos sin proveedor. La decisión depende del diseño del sistema y las reglas de negocio.</a:t>
            </a:r>
            <a:endParaRPr lang="en-US" sz="1700" dirty="0"/>
          </a:p>
        </p:txBody>
      </p:sp>
      <p:sp>
        <p:nvSpPr>
          <p:cNvPr id="20" name="Rectángulo 19">
            <a:extLst>
              <a:ext uri="{FF2B5EF4-FFF2-40B4-BE49-F238E27FC236}">
                <a16:creationId xmlns:a16="http://schemas.microsoft.com/office/drawing/2014/main" id="{4AAC1CB0-A6BB-748A-2F19-D0D6FEE928A2}"/>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060972"/>
            <a:ext cx="13055203"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Beneficios de la Relación Uno a Muchos</a:t>
            </a:r>
            <a:endParaRPr lang="en-US" sz="4450" dirty="0"/>
          </a:p>
        </p:txBody>
      </p:sp>
      <p:sp>
        <p:nvSpPr>
          <p:cNvPr id="3" name="Text 1"/>
          <p:cNvSpPr/>
          <p:nvPr/>
        </p:nvSpPr>
        <p:spPr>
          <a:xfrm>
            <a:off x="758309" y="3206948"/>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La relación Uno a Muchos ofrece varias ventajas en la gestión de datos, simplificando la organización y el acceso a la información.</a:t>
            </a:r>
            <a:endParaRPr lang="en-US" sz="1700" dirty="0"/>
          </a:p>
        </p:txBody>
      </p:sp>
      <p:sp>
        <p:nvSpPr>
          <p:cNvPr id="4" name="Text 2"/>
          <p:cNvSpPr/>
          <p:nvPr/>
        </p:nvSpPr>
        <p:spPr>
          <a:xfrm>
            <a:off x="758309" y="4013954"/>
            <a:ext cx="3845719"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Organización Eficiente</a:t>
            </a:r>
            <a:endParaRPr lang="en-US" sz="2200" dirty="0"/>
          </a:p>
        </p:txBody>
      </p:sp>
      <p:sp>
        <p:nvSpPr>
          <p:cNvPr id="5" name="Text 3"/>
          <p:cNvSpPr/>
          <p:nvPr/>
        </p:nvSpPr>
        <p:spPr>
          <a:xfrm>
            <a:off x="758309" y="458676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La relación Uno a Muchos permite organizar la información de manera lógica y eficiente. Los proveedores centralizan la información de sus productos, evitando la duplicación de datos y manteniendo la consistencia en el sistema.</a:t>
            </a:r>
            <a:endParaRPr lang="en-US" sz="1700" dirty="0"/>
          </a:p>
        </p:txBody>
      </p:sp>
      <p:sp>
        <p:nvSpPr>
          <p:cNvPr id="6" name="Text 4"/>
          <p:cNvSpPr/>
          <p:nvPr/>
        </p:nvSpPr>
        <p:spPr>
          <a:xfrm>
            <a:off x="7587139" y="4013954"/>
            <a:ext cx="4125992"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Consultas Simplificadas</a:t>
            </a:r>
            <a:endParaRPr lang="en-US" sz="2200" dirty="0"/>
          </a:p>
        </p:txBody>
      </p:sp>
      <p:sp>
        <p:nvSpPr>
          <p:cNvPr id="7" name="Text 5"/>
          <p:cNvSpPr/>
          <p:nvPr/>
        </p:nvSpPr>
        <p:spPr>
          <a:xfrm>
            <a:off x="7587139" y="458676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Las consultas de datos se simplifican gracias a la relación. Se puede obtener fácilmente la información de los productos y su proveedor asociado, sin necesidad de realizar consultas complejas o unir diferentes tablas.</a:t>
            </a:r>
            <a:endParaRPr lang="en-US" sz="1700" dirty="0"/>
          </a:p>
        </p:txBody>
      </p:sp>
      <p:sp>
        <p:nvSpPr>
          <p:cNvPr id="8" name="Rectángulo 7">
            <a:extLst>
              <a:ext uri="{FF2B5EF4-FFF2-40B4-BE49-F238E27FC236}">
                <a16:creationId xmlns:a16="http://schemas.microsoft.com/office/drawing/2014/main" id="{4406B3F4-E3E1-950B-FBC4-C736C191D0B0}"/>
              </a:ext>
            </a:extLst>
          </p:cNvPr>
          <p:cNvSpPr/>
          <p:nvPr/>
        </p:nvSpPr>
        <p:spPr>
          <a:xfrm>
            <a:off x="0" y="7623215"/>
            <a:ext cx="14630400" cy="6063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CO"/>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888</Words>
  <Application>Microsoft Office PowerPoint</Application>
  <PresentationFormat>Personalizado</PresentationFormat>
  <Paragraphs>67</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DM Sans</vt:lpstr>
      <vt:lpstr>Consolas</vt:lpstr>
      <vt:lpstr>Dela Gothic One</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sebastian reyes</cp:lastModifiedBy>
  <cp:revision>2</cp:revision>
  <dcterms:created xsi:type="dcterms:W3CDTF">2024-11-21T04:36:51Z</dcterms:created>
  <dcterms:modified xsi:type="dcterms:W3CDTF">2024-11-21T04:46:58Z</dcterms:modified>
</cp:coreProperties>
</file>